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1"/>
  </p:handoutMasterIdLst>
  <p:sldIdLst>
    <p:sldId id="280" r:id="rId3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57" r:id="rId13"/>
    <p:sldId id="290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91" r:id="rId22"/>
    <p:sldId id="265" r:id="rId23"/>
    <p:sldId id="266" r:id="rId24"/>
    <p:sldId id="292" r:id="rId25"/>
    <p:sldId id="293" r:id="rId26"/>
    <p:sldId id="267" r:id="rId27"/>
    <p:sldId id="268" r:id="rId28"/>
    <p:sldId id="269" r:id="rId29"/>
    <p:sldId id="270" r:id="rId30"/>
    <p:sldId id="271" r:id="rId31"/>
    <p:sldId id="272" r:id="rId32"/>
    <p:sldId id="289" r:id="rId33"/>
    <p:sldId id="273" r:id="rId34"/>
    <p:sldId id="274" r:id="rId35"/>
    <p:sldId id="275" r:id="rId36"/>
    <p:sldId id="276" r:id="rId37"/>
    <p:sldId id="277" r:id="rId38"/>
    <p:sldId id="278" r:id="rId39"/>
    <p:sldId id="279" r:id="rId4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Ubuntu" panose="020B0604030602030204" charset="0"/>
          <a:ea typeface="+mj-ea"/>
          <a:cs typeface="Ubuntu" panose="020B060403060203020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1" kern="1200">
          <a:solidFill>
            <a:schemeClr val="tx1"/>
          </a:solidFill>
          <a:latin typeface="Ubuntu" panose="020B060403060203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1829350" y="1357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Going backwards-</a:t>
            </a:r>
            <a:endParaRPr lang="en-GB"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Inferring phylogeny</a:t>
            </a:r>
            <a:endParaRPr>
              <a:latin typeface="Arial" panose="020B0604020202020204" pitchFamily="34" charset="0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25983" y="857250"/>
            <a:ext cx="694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 b="0">
                <a:effectLst/>
              </a:rPr>
              <a:t>History of phylogenetic inference: Cladistics</a:t>
            </a:r>
            <a:endParaRPr lang="x-none" altLang="en-US" b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495" y="1455420"/>
            <a:ext cx="7105015" cy="435165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400" b="0">
                <a:effectLst/>
              </a:rPr>
              <a:t>"Phylogenetic systematics" </a:t>
            </a:r>
            <a:endParaRPr lang="x-none" altLang="en-US" sz="2400" b="0">
              <a:effectLst/>
            </a:endParaRPr>
          </a:p>
          <a:p>
            <a:pPr marL="0" indent="0">
              <a:buNone/>
            </a:pPr>
            <a:endParaRPr lang="x-none" altLang="en-US" sz="2400" b="0">
              <a:effectLst/>
            </a:endParaRPr>
          </a:p>
          <a:p>
            <a:pPr marL="0" indent="0">
              <a:buNone/>
            </a:pPr>
            <a:r>
              <a:rPr lang="x-none" altLang="en-US" sz="2400" b="0">
                <a:effectLst/>
              </a:rPr>
              <a:t>Argued that grouping should not be based on</a:t>
            </a:r>
            <a:r>
              <a:rPr lang="x-none" altLang="en-US" sz="2400" b="0" i="1">
                <a:effectLst/>
              </a:rPr>
              <a:t> overall  </a:t>
            </a:r>
            <a:r>
              <a:rPr lang="x-none" altLang="en-US" sz="2400" b="0">
                <a:effectLst/>
              </a:rPr>
              <a:t>trait similarity, but only on </a:t>
            </a:r>
            <a:r>
              <a:rPr lang="x-none" altLang="en-US" sz="2400" b="0" i="1">
                <a:effectLst/>
              </a:rPr>
              <a:t>shared derived traits </a:t>
            </a:r>
            <a:r>
              <a:rPr lang="x-none" altLang="en-US" sz="2400" b="0">
                <a:effectLst/>
              </a:rPr>
              <a:t>(</a:t>
            </a:r>
            <a:r>
              <a:rPr lang="x-none" altLang="en-US" sz="2400" b="0" i="1">
                <a:effectLst/>
              </a:rPr>
              <a:t>synapomorphies</a:t>
            </a:r>
            <a:r>
              <a:rPr lang="x-none" altLang="en-US" sz="2400" b="0">
                <a:effectLst/>
              </a:rPr>
              <a:t>)</a:t>
            </a:r>
            <a:endParaRPr lang="x-none" altLang="en-US" sz="2400" b="0">
              <a:effectLst/>
            </a:endParaRPr>
          </a:p>
          <a:p>
            <a:pPr marL="0" indent="0">
              <a:buNone/>
            </a:pPr>
            <a:endParaRPr lang="x-none" altLang="en-US" sz="2400" b="0">
              <a:effectLst/>
            </a:endParaRPr>
          </a:p>
          <a:p>
            <a:pPr marL="0" indent="0">
              <a:buNone/>
            </a:pPr>
            <a:r>
              <a:rPr lang="x-none" altLang="en-US" sz="2400" b="0">
                <a:effectLst/>
              </a:rPr>
              <a:t>Taxonomy based on </a:t>
            </a:r>
            <a:r>
              <a:rPr lang="x-none" altLang="en-US" sz="2400" b="0" i="1">
                <a:effectLst/>
              </a:rPr>
              <a:t>monophyly</a:t>
            </a:r>
            <a:endParaRPr lang="x-none" altLang="en-US" sz="2400" b="0" i="1">
              <a:effectLst/>
            </a:endParaRPr>
          </a:p>
          <a:p>
            <a:pPr marL="0" indent="0">
              <a:buNone/>
            </a:pPr>
            <a:endParaRPr lang="x-none" altLang="en-US" sz="2400" b="0" i="1">
              <a:effectLst/>
            </a:endParaRPr>
          </a:p>
          <a:p>
            <a:pPr marL="0" indent="0">
              <a:buNone/>
            </a:pPr>
            <a:r>
              <a:rPr lang="x-none" altLang="en-US" sz="2400" b="0">
                <a:effectLst/>
              </a:rPr>
              <a:t>Parsimony &amp; Occam's Razor- The simplest explanation is probably the correct one</a:t>
            </a:r>
            <a:endParaRPr lang="x-none" altLang="en-US" sz="2400" b="0">
              <a:effectLst/>
            </a:endParaRPr>
          </a:p>
          <a:p>
            <a:pPr marL="0" indent="0">
              <a:buNone/>
            </a:pPr>
            <a:endParaRPr lang="x-none" altLang="en-US" sz="2400" b="0">
              <a:effectLst/>
            </a:endParaRPr>
          </a:p>
          <a:p>
            <a:pPr marL="0" indent="0">
              <a:buNone/>
            </a:pPr>
            <a:endParaRPr lang="x-none" altLang="en-US" sz="2400" b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7695" y="1455420"/>
            <a:ext cx="1772285" cy="2303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114030" y="3839210"/>
            <a:ext cx="2000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Willi Hennig (1966)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7" name="Picture 4" descr="TroutLunfishCow.wm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" y="1721485"/>
            <a:ext cx="9810750" cy="234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5"/>
          <p:cNvSpPr txBox="1">
            <a:spLocks noChangeArrowheads="1"/>
          </p:cNvSpPr>
          <p:nvPr/>
        </p:nvSpPr>
        <p:spPr bwMode="auto">
          <a:xfrm>
            <a:off x="2611918" y="4163030"/>
            <a:ext cx="1267144" cy="36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Phenogram</a:t>
            </a:r>
            <a:endParaRPr lang="en-US" altLang="en-US" sz="1800"/>
          </a:p>
        </p:txBody>
      </p:sp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7946857" y="4163030"/>
            <a:ext cx="1198390" cy="36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Cladogram</a:t>
            </a:r>
            <a:endParaRPr lang="en-US" altLang="en-US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1835700" y="29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What’s the phylogenetic relationship?</a:t>
            </a:r>
            <a:endParaRPr lang="en-GB">
              <a:latin typeface="Arial" panose="020B0604020202020204" pitchFamily="34" charset="0"/>
            </a:endParaRPr>
          </a:p>
        </p:txBody>
      </p:sp>
      <p:pic>
        <p:nvPicPr>
          <p:cNvPr id="404" name="Shape 40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15350" y="2288798"/>
            <a:ext cx="7743050" cy="16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24200" y="2027375"/>
            <a:ext cx="6141951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1686475" y="2488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Parsimony</a:t>
            </a:r>
            <a:endParaRPr lang="en-GB">
              <a:latin typeface="Arial" panose="020B0604020202020204" pitchFamily="34" charset="0"/>
            </a:endParaRPr>
          </a:p>
        </p:txBody>
      </p:sp>
      <p:sp>
        <p:nvSpPr>
          <p:cNvPr id="415" name="Shape 415"/>
          <p:cNvSpPr txBox="1"/>
          <p:nvPr>
            <p:ph type="body" idx="1"/>
          </p:nvPr>
        </p:nvSpPr>
        <p:spPr>
          <a:xfrm>
            <a:off x="1835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16" name="Shape 4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6300" y="2009725"/>
            <a:ext cx="6180275" cy="39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03238" y="2009725"/>
            <a:ext cx="6487211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1776010" y="290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Derived Character</a:t>
            </a:r>
            <a:r>
              <a:rPr lang="x-none" altLang="en-GB">
                <a:latin typeface="Arial" panose="020B0604020202020204" pitchFamily="34" charset="0"/>
              </a:rPr>
              <a:t>s = Apomorphies</a:t>
            </a:r>
            <a:endParaRPr lang="x-none" altLang="en-GB">
              <a:latin typeface="Arial" panose="020B0604020202020204" pitchFamily="34" charset="0"/>
            </a:endParaRPr>
          </a:p>
        </p:txBody>
      </p:sp>
      <p:sp>
        <p:nvSpPr>
          <p:cNvPr id="429" name="Shape 429"/>
          <p:cNvSpPr txBox="1"/>
          <p:nvPr>
            <p:ph type="body" idx="1"/>
          </p:nvPr>
        </p:nvSpPr>
        <p:spPr>
          <a:xfrm>
            <a:off x="1835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0" name="Shape 4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74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1817920" y="2665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Shared derived characters </a:t>
            </a:r>
            <a:r>
              <a:rPr lang="x-none" altLang="en-GB">
                <a:latin typeface="Arial" panose="020B0604020202020204" pitchFamily="34" charset="0"/>
              </a:rPr>
              <a:t>= Synapomorphies</a:t>
            </a:r>
            <a:endParaRPr lang="x-none" altLang="en-GB">
              <a:latin typeface="Arial" panose="020B0604020202020204" pitchFamily="34" charset="0"/>
            </a:endParaRPr>
          </a:p>
        </p:txBody>
      </p:sp>
      <p:sp>
        <p:nvSpPr>
          <p:cNvPr id="436" name="Shape 436"/>
          <p:cNvSpPr txBox="1"/>
          <p:nvPr>
            <p:ph type="body" idx="1"/>
          </p:nvPr>
        </p:nvSpPr>
        <p:spPr>
          <a:xfrm>
            <a:off x="1835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7" name="Shape 4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74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1835700" y="2183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Shared ancestral characters </a:t>
            </a:r>
            <a:r>
              <a:rPr lang="x-none" altLang="en-GB">
                <a:latin typeface="Arial" panose="020B0604020202020204" pitchFamily="34" charset="0"/>
              </a:rPr>
              <a:t>= Symplesiomorphies</a:t>
            </a:r>
            <a:endParaRPr lang="x-none" altLang="en-GB">
              <a:latin typeface="Arial" panose="020B0604020202020204" pitchFamily="34" charset="0"/>
            </a:endParaRPr>
          </a:p>
        </p:txBody>
      </p:sp>
      <p:sp>
        <p:nvSpPr>
          <p:cNvPr id="443" name="Shape 443"/>
          <p:cNvSpPr txBox="1"/>
          <p:nvPr>
            <p:ph type="body" idx="1"/>
          </p:nvPr>
        </p:nvSpPr>
        <p:spPr>
          <a:xfrm>
            <a:off x="1835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44" name="Shape 4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90627" y="2009725"/>
            <a:ext cx="673692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" altLang="en-US" b="0" i="0"/>
              <a:t>Overall similarity takes all characters equally</a:t>
            </a:r>
            <a:endParaRPr lang="" altLang="en-US" b="0" i="0"/>
          </a:p>
          <a:p>
            <a:pPr marL="114300" indent="0">
              <a:buNone/>
            </a:pPr>
            <a:endParaRPr lang="" altLang="en-US" b="0" i="0"/>
          </a:p>
          <a:p>
            <a:pPr marL="114300" indent="0">
              <a:buNone/>
            </a:pPr>
            <a:r>
              <a:rPr lang="" altLang="en-US" b="0" i="0"/>
              <a:t>Cladistics only considers </a:t>
            </a:r>
            <a:r>
              <a:rPr lang="" altLang="en-US" b="0"/>
              <a:t>synapomorphies, </a:t>
            </a:r>
            <a:r>
              <a:rPr lang="" altLang="en-US" b="0" i="0"/>
              <a:t>and excludes </a:t>
            </a:r>
            <a:r>
              <a:rPr lang="" altLang="en-US" b="0"/>
              <a:t>autapomorphies &amp; symplesiomorphies</a:t>
            </a:r>
            <a:endParaRPr lang="" altLang="en-US" b="0"/>
          </a:p>
          <a:p>
            <a:pPr marL="114300" indent="0">
              <a:buNone/>
            </a:pPr>
            <a:endParaRPr lang="" altLang="en-US" b="0"/>
          </a:p>
          <a:p>
            <a:pPr marL="114300" indent="0">
              <a:buNone/>
            </a:pPr>
            <a:r>
              <a:rPr lang="" altLang="en-US" b="0" i="0"/>
              <a:t>Best supported hypothesis: Minimizing # of steps</a:t>
            </a:r>
            <a:endParaRPr lang="" altLang="en-US" b="0"/>
          </a:p>
          <a:p>
            <a:pPr marL="114300" indent="0">
              <a:buNone/>
            </a:pPr>
            <a:endParaRPr lang="" altLang="en-US" b="0" i="0"/>
          </a:p>
          <a:p>
            <a:pPr marL="114300" indent="0">
              <a:buNone/>
            </a:pPr>
            <a:r>
              <a:rPr lang="" altLang="en-US" b="0" i="0"/>
              <a:t>Critical role of outgroup to distinguish derived vs. ancestral characters</a:t>
            </a:r>
            <a:endParaRPr lang="" altLang="en-US" b="0" i="0"/>
          </a:p>
          <a:p>
            <a:pPr marL="114300" indent="0">
              <a:buNone/>
            </a:pPr>
            <a:endParaRPr lang="" altLang="en-US" b="0" i="0"/>
          </a:p>
          <a:p>
            <a:pPr marL="114300" indent="0">
              <a:buNone/>
            </a:pPr>
            <a:r>
              <a:rPr lang="" altLang="en-US" b="0" i="0"/>
              <a:t>Also note that characters are defined as derived/ancestral relative to the taxa being considered (the ingroup)</a:t>
            </a:r>
            <a:endParaRPr lang="" altLang="en-US" b="0" i="0"/>
          </a:p>
          <a:p>
            <a:pPr marL="114300" indent="0">
              <a:buNone/>
            </a:pPr>
            <a:endParaRPr lang="" altLang="en-US" b="0" i="0"/>
          </a:p>
          <a:p>
            <a:pPr marL="114300" indent="0">
              <a:buNone/>
            </a:pPr>
            <a:endParaRPr lang="" altLang="en-US" b="0" i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>
                <a:latin typeface="Ubuntu" panose="020B0604030602030204" charset="0"/>
                <a:cs typeface="Ubuntu" panose="020B0604030602030204" charset="0"/>
              </a:rPr>
              <a:t>How many possible trees for 4 taxa?</a:t>
            </a:r>
            <a:endParaRPr lang="en-US" altLang="en-US">
              <a:latin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16235" y="146327"/>
            <a:ext cx="113608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Conflict = Homoplasy</a:t>
            </a:r>
            <a:br>
              <a:rPr lang="x-none" altLang="en-US">
                <a:latin typeface="Arial" panose="020B0604020202020204" pitchFamily="34" charset="0"/>
              </a:rPr>
            </a:br>
            <a:r>
              <a:rPr lang="" altLang="x-none">
                <a:latin typeface="Arial" panose="020B0604020202020204" pitchFamily="34" charset="0"/>
              </a:rPr>
              <a:t>Evolutionary reversals and/or convergence</a:t>
            </a:r>
            <a:endParaRPr lang="" altLang="x-none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80" y="1386205"/>
            <a:ext cx="8643620" cy="5321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835700" y="14632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Parsimony informative vs. uninformative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835785" y="1715770"/>
            <a:ext cx="7789545" cy="4555490"/>
          </a:xfrm>
        </p:spPr>
        <p:txBody>
          <a:bodyPr/>
          <a:p>
            <a:pPr marL="114300" indent="0">
              <a:buNone/>
            </a:pPr>
            <a:r>
              <a:rPr lang="en-US" altLang="en-US"/>
              <a:t>Must have at least 2 taxa with shared traits in 2 different states. 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0355" y="3098165"/>
            <a:ext cx="6264275" cy="35636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15600" y="211097"/>
            <a:ext cx="11360800" cy="763600"/>
          </a:xfrm>
        </p:spPr>
        <p:txBody>
          <a:bodyPr/>
          <a:p>
            <a:r>
              <a:rPr lang="" altLang="en-US"/>
              <a:t>Generalized Parsimony</a:t>
            </a:r>
            <a:endParaRPr lang="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" altLang="en-US"/>
              <a:t>	</a:t>
            </a: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0" y="1356995"/>
            <a:ext cx="5897880" cy="45040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0810" y="5767070"/>
            <a:ext cx="89039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" altLang="en-US"/>
              <a:t>By Peter Forey</a:t>
            </a:r>
            <a:br>
              <a:rPr lang="en-US"/>
            </a:br>
            <a:r>
              <a:rPr lang="en-US"/>
              <a:t>https://www.palass.org/publications/newsletter/cladistics-palaeontologists/cladistics-palaeontologists-part-4-optimisation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251700" y="835025"/>
            <a:ext cx="3068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800"/>
              <a:t>Step matrices</a:t>
            </a:r>
            <a:endParaRPr lang="" alt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" altLang="en-US"/>
              <a:t>Homology</a:t>
            </a:r>
            <a:endParaRPr lang="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" altLang="en-US" i="0"/>
              <a:t>Primary homology - Initial hypothesis of homology due to similarity</a:t>
            </a:r>
            <a:endParaRPr lang="" altLang="en-US" i="0"/>
          </a:p>
          <a:p>
            <a:pPr marL="114300" indent="0">
              <a:buNone/>
            </a:pPr>
            <a:endParaRPr lang="" altLang="en-US" i="0"/>
          </a:p>
          <a:p>
            <a:pPr marL="114300" indent="0">
              <a:buNone/>
            </a:pPr>
            <a:r>
              <a:rPr lang="" altLang="en-US" i="0"/>
              <a:t>Secondary homology - Implied homology single origin on phylogeny by parsimony analysis</a:t>
            </a:r>
            <a:endParaRPr lang="" altLang="en-US" i="0"/>
          </a:p>
          <a:p>
            <a:pPr marL="114300" indent="0">
              <a:buNone/>
            </a:pPr>
            <a:endParaRPr lang="" altLang="en-US" i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5155" y="3209925"/>
            <a:ext cx="7360920" cy="2282190"/>
          </a:xfrm>
          <a:prstGeom prst="rect">
            <a:avLst/>
          </a:prstGeom>
        </p:spPr>
      </p:pic>
      <p:sp>
        <p:nvSpPr>
          <p:cNvPr id="6" name="Title 1"/>
          <p:cNvSpPr/>
          <p:nvPr/>
        </p:nvSpPr>
        <p:spPr>
          <a:xfrm>
            <a:off x="415290" y="5636260"/>
            <a:ext cx="11360785" cy="86804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6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 kern="1200">
                <a:solidFill>
                  <a:schemeClr val="tx1"/>
                </a:solidFill>
                <a:latin typeface="Ubuntu" panose="020B0604030602030204" charset="0"/>
                <a:ea typeface="+mj-ea"/>
                <a:cs typeface="Ubuntu" panose="020B060403060203020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" altLang="en-US" i="1"/>
              <a:t>Underlines importance of character construction - often surprisingly subjective</a:t>
            </a:r>
            <a:endParaRPr lang="" altLang="en-US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344930" y="151765"/>
            <a:ext cx="9011285" cy="89535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History of phylogenetic inference: Statistical phylogenetics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344930" y="1755775"/>
            <a:ext cx="6137275" cy="4759325"/>
          </a:xfrm>
        </p:spPr>
        <p:txBody>
          <a:bodyPr>
            <a:normAutofit lnSpcReduction="20000"/>
          </a:bodyPr>
          <a:p>
            <a:pPr marL="114300" indent="0">
              <a:buNone/>
            </a:pPr>
            <a:r>
              <a:rPr lang="x-none" altLang="en-US" b="0" i="0"/>
              <a:t>Luca Cavalli-Sforza, Anthony Edwards and later, Joseph Felsenstein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r>
              <a:rPr lang="x-none" altLang="en-US" b="0" i="0"/>
              <a:t>Probabilistic models of trait evolution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r>
              <a:rPr lang="x-none" altLang="en-US" b="0" i="0"/>
              <a:t>Showed statistical issues with parsimony, e.g. "the Felsenstein zone"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r>
              <a:rPr lang="x-none" altLang="en-US" b="0" i="0"/>
              <a:t>Maximum Likelihood &amp; Bayesian inference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3185" y="1468120"/>
            <a:ext cx="2668270" cy="32340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40090" y="4785360"/>
            <a:ext cx="2000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Joe Felsenstein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744895" y="242212"/>
            <a:ext cx="8520600" cy="763600"/>
          </a:xfrm>
        </p:spPr>
        <p:txBody>
          <a:bodyPr>
            <a:normAutofit fontScale="90000"/>
          </a:bodyPr>
          <a:p>
            <a:pPr algn="ctr"/>
            <a:r>
              <a:rPr lang="x-none" altLang="en-US">
                <a:latin typeface="Arial" panose="020B0604020202020204" pitchFamily="34" charset="0"/>
              </a:rPr>
              <a:t>The Felsenstein Zone &amp; </a:t>
            </a:r>
            <a:br>
              <a:rPr lang="x-none" altLang="en-US">
                <a:latin typeface="Arial" panose="020B0604020202020204" pitchFamily="34" charset="0"/>
              </a:rPr>
            </a:br>
            <a:r>
              <a:rPr lang="x-none" altLang="en-US">
                <a:latin typeface="Arial" panose="020B0604020202020204" pitchFamily="34" charset="0"/>
              </a:rPr>
              <a:t>"Long-branch attraction"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1310" r="4199" b="45266"/>
          <a:stretch>
            <a:fillRect/>
          </a:stretch>
        </p:blipFill>
        <p:spPr>
          <a:xfrm>
            <a:off x="1684020" y="1644015"/>
            <a:ext cx="9686290" cy="3293110"/>
          </a:xfrm>
          <a:prstGeom prst="rect">
            <a:avLst/>
          </a:prstGeom>
        </p:spPr>
      </p:pic>
      <p:sp>
        <p:nvSpPr>
          <p:cNvPr id="7" name="Title 1"/>
          <p:cNvSpPr/>
          <p:nvPr/>
        </p:nvSpPr>
        <p:spPr>
          <a:xfrm>
            <a:off x="1838240" y="5181242"/>
            <a:ext cx="8520600" cy="763600"/>
          </a:xfrm>
          <a:prstGeom prst="rect">
            <a:avLst/>
          </a:prstGeom>
        </p:spPr>
        <p:txBody>
          <a:bodyPr vert="horz" wrap="square" lIns="91425" tIns="91425" rIns="91425" bIns="91425" rtlCol="0" anchor="t" anchorCtr="0"/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panose="020B0A0402010202020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ctr"/>
            <a:r>
              <a:rPr lang="x-none" altLang="en-US" sz="2400">
                <a:latin typeface="Arial" panose="020B0604020202020204" pitchFamily="34" charset="0"/>
              </a:rPr>
              <a:t>More generally, parsimony fell out of favor for molecular data due to more flexibility in incorporating substition models in statistical phylogenetics</a:t>
            </a:r>
            <a:endParaRPr lang="x-none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Autofit/>
          </a:bodyPr>
          <a:p>
            <a:r>
              <a:rPr lang="x-none" altLang="en-US" sz="3200">
                <a:latin typeface="Arial" panose="020B0604020202020204" pitchFamily="34" charset="0"/>
                <a:ea typeface="Ubuntu" panose="020B0604030602030204" charset="0"/>
              </a:rPr>
              <a:t>Parsimony </a:t>
            </a:r>
            <a:r>
              <a:rPr lang="" altLang="x-none" sz="3200">
                <a:latin typeface="Arial" panose="020B0604020202020204" pitchFamily="34" charset="0"/>
                <a:ea typeface="Ubuntu" panose="020B0604030602030204" charset="0"/>
              </a:rPr>
              <a:t>main assumption “Occam's Razor” has unclear implications for what this means for the assumed evolutionary process</a:t>
            </a:r>
            <a:br>
              <a:rPr lang="" altLang="x-none" sz="3200">
                <a:latin typeface="Arial" panose="020B0604020202020204" pitchFamily="34" charset="0"/>
                <a:ea typeface="Ubuntu" panose="020B0604030602030204" charset="0"/>
              </a:rPr>
            </a:br>
            <a:r>
              <a:rPr lang="" altLang="x-none" sz="2800">
                <a:latin typeface="Arial" panose="020B0604020202020204" pitchFamily="34" charset="0"/>
                <a:ea typeface="Ubuntu" panose="020B0604030602030204" charset="0"/>
              </a:rPr>
              <a:t>Ultimately -&gt;</a:t>
            </a:r>
            <a:r>
              <a:rPr lang="" altLang="x-none" sz="4000">
                <a:latin typeface="Arial" panose="020B0604020202020204" pitchFamily="34" charset="0"/>
                <a:ea typeface="Ubuntu" panose="020B0604030602030204" charset="0"/>
              </a:rPr>
              <a:t> </a:t>
            </a:r>
            <a:r>
              <a:rPr lang="x-none" altLang="en-US" sz="2800">
                <a:latin typeface="Arial" panose="020B0604020202020204" pitchFamily="34" charset="0"/>
                <a:ea typeface="Ubuntu" panose="020B0604030602030204" charset="0"/>
              </a:rPr>
              <a:t>rare changes </a:t>
            </a:r>
            <a:r>
              <a:rPr lang="" altLang="x-none" sz="2800">
                <a:latin typeface="Arial" panose="020B0604020202020204" pitchFamily="34" charset="0"/>
                <a:ea typeface="Ubuntu" panose="020B0604030602030204" charset="0"/>
              </a:rPr>
              <a:t>or</a:t>
            </a:r>
            <a:r>
              <a:rPr lang="x-none" altLang="en-US" sz="2800">
                <a:latin typeface="Arial" panose="020B0604020202020204" pitchFamily="34" charset="0"/>
                <a:ea typeface="Ubuntu" panose="020B0604030602030204" charset="0"/>
              </a:rPr>
              <a:t> "no common </a:t>
            </a:r>
            <a:r>
              <a:rPr lang="" altLang="x-none" sz="2800">
                <a:latin typeface="Arial" panose="020B0604020202020204" pitchFamily="34" charset="0"/>
                <a:ea typeface="Ubuntu" panose="020B0604030602030204" charset="0"/>
              </a:rPr>
              <a:t>	</a:t>
            </a:r>
            <a:r>
              <a:rPr lang="x-none" altLang="en-US" sz="2800">
                <a:latin typeface="Arial" panose="020B0604020202020204" pitchFamily="34" charset="0"/>
                <a:ea typeface="Ubuntu" panose="020B0604030602030204" charset="0"/>
              </a:rPr>
              <a:t>mechanism"</a:t>
            </a:r>
            <a:br>
              <a:rPr lang="x-none" altLang="en-US" sz="4000">
                <a:latin typeface="Arial" panose="020B0604020202020204" pitchFamily="34" charset="0"/>
                <a:ea typeface="Ubuntu" panose="020B0604030602030204" charset="0"/>
              </a:rPr>
            </a:br>
            <a:br>
              <a:rPr lang="x-none" altLang="en-US" sz="4000">
                <a:latin typeface="Arial" panose="020B0604020202020204" pitchFamily="34" charset="0"/>
                <a:ea typeface="Ubuntu" panose="020B0604030602030204" charset="0"/>
              </a:rPr>
            </a:br>
            <a:endParaRPr lang="x-none" altLang="en-US" sz="4000">
              <a:latin typeface="Arial" panose="020B0604020202020204" pitchFamily="34" charset="0"/>
              <a:ea typeface="Ubuntu" panose="020B0604030602030204" charset="0"/>
            </a:endParaRPr>
          </a:p>
        </p:txBody>
      </p:sp>
      <p:sp>
        <p:nvSpPr>
          <p:cNvPr id="4" name="Title 1"/>
          <p:cNvSpPr/>
          <p:nvPr/>
        </p:nvSpPr>
        <p:spPr>
          <a:xfrm>
            <a:off x="1885315" y="3666490"/>
            <a:ext cx="8520430" cy="18415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8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panose="020B0A0402010202020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x-none" altLang="en-US">
                <a:latin typeface="Arial" panose="020B0604020202020204" pitchFamily="34" charset="0"/>
                <a:ea typeface="Ubuntu" panose="020B0604030602030204" charset="0"/>
              </a:rPr>
              <a:t>Inconsistent estimator - An estimator that gets more and more certain of the wrong answer as more data is added</a:t>
            </a:r>
            <a:endParaRPr lang="x-none" altLang="en-US">
              <a:latin typeface="Arial" panose="020B0604020202020204" pitchFamily="3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85" y="2761615"/>
            <a:ext cx="5734685" cy="316357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1728385" y="170457"/>
            <a:ext cx="8520600" cy="763600"/>
          </a:xfrm>
        </p:spPr>
        <p:txBody>
          <a:bodyPr>
            <a:normAutofit/>
          </a:bodyPr>
          <a:p>
            <a:r>
              <a:rPr lang="x-none" altLang="en-US">
                <a:latin typeface="Arial" panose="020B0604020202020204" pitchFamily="34" charset="0"/>
              </a:rPr>
              <a:t>Conflict in science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050540" y="5151120"/>
            <a:ext cx="3519805" cy="555625"/>
          </a:xfrm>
        </p:spPr>
        <p:txBody>
          <a:bodyPr>
            <a:normAutofit/>
          </a:bodyPr>
          <a:p>
            <a:pPr marL="114300" indent="0">
              <a:buNone/>
            </a:pPr>
            <a:r>
              <a:rPr lang="x-none" altLang="en-US"/>
              <a:t>#ParsimonyGate</a:t>
            </a:r>
            <a:endParaRPr lang="x-none" altLang="en-US"/>
          </a:p>
        </p:txBody>
      </p:sp>
      <p:pic>
        <p:nvPicPr>
          <p:cNvPr id="4" name="Picture 3" descr="FelsensteinButton"/>
          <p:cNvPicPr>
            <a:picLocks noChangeAspect="1"/>
          </p:cNvPicPr>
          <p:nvPr/>
        </p:nvPicPr>
        <p:blipFill>
          <a:blip r:embed="rId2"/>
          <a:srcRect l="7793" t="11096" r="9773" b="12193"/>
          <a:stretch>
            <a:fillRect/>
          </a:stretch>
        </p:blipFill>
        <p:spPr>
          <a:xfrm>
            <a:off x="7374255" y="1990725"/>
            <a:ext cx="4088130" cy="4115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620" y="680085"/>
            <a:ext cx="10398125" cy="54121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>
                <a:latin typeface="Arial" panose="020B0604020202020204" pitchFamily="34" charset="0"/>
              </a:rPr>
              <a:t>Parsimony still commonly used for: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310005" y="1536700"/>
            <a:ext cx="10466070" cy="4555490"/>
          </a:xfrm>
        </p:spPr>
        <p:txBody>
          <a:bodyPr/>
          <a:p>
            <a:pPr marL="114300" indent="0">
              <a:buNone/>
            </a:pPr>
            <a:r>
              <a:rPr lang="x-none" altLang="en-US" sz="3200" b="0" i="0"/>
              <a:t>Morphological analyses (though probabilistic models exist here too)</a:t>
            </a:r>
            <a:endParaRPr lang="x-none" altLang="en-US" sz="3200" b="0" i="0"/>
          </a:p>
          <a:p>
            <a:pPr marL="114300" indent="0">
              <a:buNone/>
            </a:pPr>
            <a:endParaRPr lang="x-none" altLang="en-US" sz="3200" b="0" i="0"/>
          </a:p>
          <a:p>
            <a:pPr marL="114300" indent="0">
              <a:buNone/>
            </a:pPr>
            <a:r>
              <a:rPr lang="x-none" altLang="en-US" sz="3200" b="0" i="0"/>
              <a:t>Starting trees</a:t>
            </a:r>
            <a:endParaRPr lang="x-none" altLang="en-US" sz="3200" b="0" i="0"/>
          </a:p>
          <a:p>
            <a:pPr marL="114300" indent="0">
              <a:buNone/>
            </a:pPr>
            <a:endParaRPr lang="x-none" altLang="en-US" sz="3200" b="0" i="0"/>
          </a:p>
          <a:p>
            <a:pPr marL="114300" indent="0">
              <a:buNone/>
            </a:pPr>
            <a:r>
              <a:rPr lang="x-none" altLang="en-US" sz="3200" b="0" i="0"/>
              <a:t>Understanding history of trait change</a:t>
            </a:r>
            <a:endParaRPr lang="x-none" altLang="en-US" sz="3200" b="0" i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" y="1876425"/>
            <a:ext cx="4859655" cy="1325880"/>
          </a:xfrm>
        </p:spPr>
        <p:txBody>
          <a:bodyPr>
            <a:noAutofit/>
          </a:bodyPr>
          <a:p>
            <a:r>
              <a:rPr lang="en-US" altLang="x-none" sz="4000">
                <a:effectLst/>
              </a:rPr>
              <a:t>Tree space </a:t>
            </a:r>
            <a:r>
              <a:rPr lang="en-US" altLang="en-US" sz="4000">
                <a:effectLst/>
              </a:rPr>
              <a:t>is huge!!</a:t>
            </a:r>
            <a:br>
              <a:rPr lang="en-US" altLang="en-US" sz="4000">
                <a:effectLst/>
              </a:rPr>
            </a:br>
            <a:br>
              <a:rPr lang="en-US" altLang="en-US" sz="4000">
                <a:effectLst/>
              </a:rPr>
            </a:br>
            <a:r>
              <a:rPr lang="en-US" altLang="en-US" sz="4000">
                <a:effectLst/>
              </a:rPr>
              <a:t>= </a:t>
            </a:r>
            <a:r>
              <a:rPr lang="" altLang="en-US" sz="4000">
                <a:effectLst/>
              </a:rPr>
              <a:t>Estimating phylogeny is a very h</a:t>
            </a:r>
            <a:r>
              <a:rPr lang="en-US" altLang="en-US" sz="4000">
                <a:effectLst/>
              </a:rPr>
              <a:t>ard </a:t>
            </a:r>
            <a:r>
              <a:rPr lang="" altLang="en-US" sz="4000">
                <a:effectLst/>
              </a:rPr>
              <a:t>p</a:t>
            </a:r>
            <a:r>
              <a:rPr lang="en-US" altLang="en-US" sz="4000">
                <a:effectLst/>
              </a:rPr>
              <a:t>roblem</a:t>
            </a:r>
            <a:endParaRPr lang="en-US" altLang="en-US" sz="400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7890" y="71120"/>
            <a:ext cx="5892800" cy="66833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" altLang="en-US"/>
              <a:t>Practical considerations</a:t>
            </a:r>
            <a:endParaRPr lang="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961" y="114936"/>
            <a:ext cx="7886712" cy="1325565"/>
          </a:xfrm>
        </p:spPr>
        <p:txBody>
          <a:bodyPr/>
          <a:p>
            <a:r>
              <a:rPr lang="x-none" altLang="en-US" sz="4000">
                <a:effectLst/>
              </a:rPr>
              <a:t>Heuristic searches</a:t>
            </a:r>
            <a:endParaRPr lang="x-none" altLang="en-US" sz="400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2585" y="1753235"/>
            <a:ext cx="6238240" cy="4521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4800" y="295910"/>
            <a:ext cx="6401435" cy="63715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6350" y="34290"/>
            <a:ext cx="6859270" cy="6492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221" y="-63499"/>
            <a:ext cx="7886712" cy="1325565"/>
          </a:xfrm>
        </p:spPr>
        <p:txBody>
          <a:bodyPr/>
          <a:p>
            <a:pPr algn="ctr"/>
            <a:r>
              <a:rPr lang="x-none" altLang="en-US"/>
              <a:t>Tree space "moves"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058545"/>
            <a:ext cx="4652645" cy="15227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2226310" y="2599690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Nearest Neighbor Interchange (NNI)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990" y="836295"/>
            <a:ext cx="2744470" cy="256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05" y="3366135"/>
            <a:ext cx="2379345" cy="2673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030" y="3287395"/>
            <a:ext cx="1802765" cy="243141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7324090" y="599503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Subtree pruning and regrafting (SPR)</a:t>
            </a:r>
            <a:endParaRPr lang="x-none" altLang="en-US"/>
          </a:p>
        </p:txBody>
      </p:sp>
      <p:sp>
        <p:nvSpPr>
          <p:cNvPr id="11" name="Left Arrow 10"/>
          <p:cNvSpPr/>
          <p:nvPr/>
        </p:nvSpPr>
        <p:spPr>
          <a:xfrm rot="19260000">
            <a:off x="5211445" y="2680970"/>
            <a:ext cx="1652270" cy="726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725" y="3653790"/>
            <a:ext cx="2440940" cy="2198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365" y="4094480"/>
            <a:ext cx="2067560" cy="259461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1402715" y="608012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Tree bisection and reconnection (TBR)</a:t>
            </a:r>
            <a:endParaRPr lang="x-none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bldLvl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8230" y="260985"/>
            <a:ext cx="6970395" cy="6608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461" y="-9524"/>
            <a:ext cx="7886712" cy="1325565"/>
          </a:xfrm>
        </p:spPr>
        <p:txBody>
          <a:bodyPr/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218440"/>
            <a:ext cx="7505700" cy="64947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521461" y="-9524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Software: PAUP*, TNT, Mesquite, others...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2766061"/>
            <a:ext cx="7886712" cy="1325565"/>
          </a:xfrm>
        </p:spPr>
        <p:txBody>
          <a:bodyPr/>
          <a:p>
            <a:pPr algn="ctr"/>
            <a:r>
              <a:rPr lang="en-US" altLang="en-US" sz="4000">
                <a:effectLst/>
              </a:rPr>
              <a:t>How can we find the “true” tree?</a:t>
            </a:r>
            <a:br>
              <a:rPr lang="en-US" altLang="en-US" sz="4000">
                <a:effectLst/>
              </a:rPr>
            </a:br>
            <a:r>
              <a:rPr lang="en-US" altLang="en-US" sz="4000">
                <a:effectLst/>
              </a:rPr>
              <a:t>(Is there a true tree?!?)</a:t>
            </a:r>
            <a:endParaRPr lang="en-US" altLang="en-US" sz="4000"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1" y="68581"/>
            <a:ext cx="7886712" cy="1325565"/>
          </a:xfrm>
        </p:spPr>
        <p:txBody>
          <a:bodyPr>
            <a:noAutofit/>
          </a:bodyPr>
          <a:p>
            <a:r>
              <a:rPr lang="x-none" altLang="en-US" sz="3600">
                <a:effectLst/>
              </a:rPr>
              <a:t>History of phylogenetic </a:t>
            </a:r>
            <a:br>
              <a:rPr lang="x-none" altLang="en-US" sz="3600">
                <a:effectLst/>
              </a:rPr>
            </a:br>
            <a:r>
              <a:rPr lang="x-none" altLang="en-US" sz="3600">
                <a:effectLst/>
              </a:rPr>
              <a:t>inference</a:t>
            </a:r>
            <a:endParaRPr lang="x-none" altLang="en-US" sz="360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0972" y="68585"/>
            <a:ext cx="4140200" cy="655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232" y="2209170"/>
            <a:ext cx="4084955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3200">
                <a:effectLst/>
              </a:rPr>
              <a:t>History of phylogenetic inference</a:t>
            </a:r>
            <a:endParaRPr lang="x-none" altLang="en-US" sz="3200">
              <a:effectLst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2650" y="2032635"/>
            <a:ext cx="7886700" cy="3937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128760" y="4751070"/>
            <a:ext cx="175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Evolutionary Taxonomy</a:t>
            </a:r>
            <a:endParaRPr lang="x-none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7818755" y="4925695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6143625" y="5135880"/>
            <a:ext cx="145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Cladistics</a:t>
            </a:r>
            <a:endParaRPr lang="x-none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130675" y="5483860"/>
            <a:ext cx="2357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Statistical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3200">
                <a:effectLst/>
              </a:rPr>
              <a:t>History of phylogenetic inference:</a:t>
            </a:r>
            <a:br>
              <a:rPr lang="x-none" altLang="en-US" sz="3200">
                <a:effectLst/>
              </a:rPr>
            </a:br>
            <a:r>
              <a:rPr lang="x-none" altLang="en-US" sz="3200">
                <a:effectLst/>
              </a:rPr>
              <a:t>Evolutionary Taxonomy</a:t>
            </a:r>
            <a:endParaRPr lang="x-none" altLang="en-US" sz="3200">
              <a:effectLst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34225" y="2818130"/>
            <a:ext cx="3340735" cy="3630295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/>
        </p:nvSpPr>
        <p:spPr>
          <a:xfrm>
            <a:off x="2221865" y="1978025"/>
            <a:ext cx="577278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No objective methodology</a:t>
            </a: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Relies on expert opinion &amp; a lifetime of study</a:t>
            </a: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   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3200">
                <a:effectLst/>
              </a:rPr>
              <a:t>History of phylogenetic inference:</a:t>
            </a:r>
            <a:br>
              <a:rPr lang="x-none" altLang="en-US" sz="3200">
                <a:effectLst/>
              </a:rPr>
            </a:br>
            <a:r>
              <a:rPr lang="x-none" altLang="en-US" sz="3200">
                <a:effectLst/>
              </a:rPr>
              <a:t>Phenetics</a:t>
            </a:r>
            <a:endParaRPr lang="x-none" altLang="en-US" sz="320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826895"/>
            <a:ext cx="9195435" cy="4351655"/>
          </a:xfrm>
        </p:spPr>
        <p:txBody>
          <a:bodyPr/>
          <a:p>
            <a:pPr marL="0" indent="0">
              <a:buNone/>
            </a:pPr>
            <a:r>
              <a:rPr lang="x-none" altLang="en-US" sz="2400"/>
              <a:t>Numerical Taxonomy &amp; distance methods - measure overall similarity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How do you measure similarity? 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What are the drawbacks of this approach? 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Sokal, Sneath &amp; Rohlf (1960's) argued phenetics provided much needed reproducibility </a:t>
            </a:r>
            <a:endParaRPr lang="x-none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19775" y="887575"/>
            <a:ext cx="8252002" cy="4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3374</Words>
  <Application>WPS Presentation</Application>
  <PresentationFormat>宽屏</PresentationFormat>
  <Paragraphs>158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3" baseType="lpstr">
      <vt:lpstr>Arial</vt:lpstr>
      <vt:lpstr>SimSun</vt:lpstr>
      <vt:lpstr>Wingdings</vt:lpstr>
      <vt:lpstr>Arial Black</vt:lpstr>
      <vt:lpstr>Ubuntu</vt:lpstr>
      <vt:lpstr>微软雅黑</vt:lpstr>
      <vt:lpstr>Arial Unicode MS</vt:lpstr>
      <vt:lpstr>SimSun</vt:lpstr>
      <vt:lpstr>SimSun</vt:lpstr>
      <vt:lpstr>方正宋体S-超大字符集</vt:lpstr>
      <vt:lpstr>Calibri</vt:lpstr>
      <vt:lpstr>Trebuchet MS</vt:lpstr>
      <vt:lpstr>MS PGothic</vt:lpstr>
      <vt:lpstr>MT Extra</vt:lpstr>
      <vt:lpstr>Times New Roman</vt:lpstr>
      <vt:lpstr>Office 主题​​</vt:lpstr>
      <vt:lpstr>Inferring phylogeny</vt:lpstr>
      <vt:lpstr>How many possible trees for 4 taxa?</vt:lpstr>
      <vt:lpstr>Tree space is huge!!  = Hard Problem</vt:lpstr>
      <vt:lpstr>How can we find the “true” tree? (Is there a true tree?!?)</vt:lpstr>
      <vt:lpstr>History of  phylogenetic  inference</vt:lpstr>
      <vt:lpstr>History of phylogenetic inference</vt:lpstr>
      <vt:lpstr>History of phylogenetic inference: Evolutionary Taxonomy</vt:lpstr>
      <vt:lpstr>History of phylogenetic inference: Phenetics</vt:lpstr>
      <vt:lpstr>PowerPoint 演示文稿</vt:lpstr>
      <vt:lpstr>History of phylogenetic inference: Cladistics</vt:lpstr>
      <vt:lpstr>PowerPoint 演示文稿</vt:lpstr>
      <vt:lpstr>What’s the phylogenetic relationship?</vt:lpstr>
      <vt:lpstr>PowerPoint 演示文稿</vt:lpstr>
      <vt:lpstr>Parsimony</vt:lpstr>
      <vt:lpstr>PowerPoint 演示文稿</vt:lpstr>
      <vt:lpstr>Derived Characters = Apomorphies</vt:lpstr>
      <vt:lpstr>Shared derived characters = Synapomorphies</vt:lpstr>
      <vt:lpstr>Shared ancestral characters = Symplesiomorphies</vt:lpstr>
      <vt:lpstr>PowerPoint 演示文稿</vt:lpstr>
      <vt:lpstr>Conflict = Homoplasy</vt:lpstr>
      <vt:lpstr>Parsimony informative vs. uninformative</vt:lpstr>
      <vt:lpstr>PowerPoint 演示文稿</vt:lpstr>
      <vt:lpstr>Homology</vt:lpstr>
      <vt:lpstr>History of phylogenetic inference: Statistical phylogenetics</vt:lpstr>
      <vt:lpstr>The Felsenstein Zone &amp;  "Long-branch attraction"</vt:lpstr>
      <vt:lpstr>Parsimony has unclear assumptions about evolution (rare changes, "no common mechanism")  </vt:lpstr>
      <vt:lpstr>Conflict in science</vt:lpstr>
      <vt:lpstr>PowerPoint 演示文稿</vt:lpstr>
      <vt:lpstr>Parsimony still commonly used for:</vt:lpstr>
      <vt:lpstr>PowerPoint 演示文稿</vt:lpstr>
      <vt:lpstr>Heuristic searches</vt:lpstr>
      <vt:lpstr>PowerPoint 演示文稿</vt:lpstr>
      <vt:lpstr>PowerPoint 演示文稿</vt:lpstr>
      <vt:lpstr>Tree space "moves"</vt:lpstr>
      <vt:lpstr>Branch and bound</vt:lpstr>
      <vt:lpstr>PowerPoint 演示文稿</vt:lpstr>
      <vt:lpstr>Software: PAUP*, TNT, Mesquite, others...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juyeda</dc:creator>
  <cp:lastModifiedBy>juyeda</cp:lastModifiedBy>
  <cp:revision>4</cp:revision>
  <dcterms:created xsi:type="dcterms:W3CDTF">2020-08-27T13:57:15Z</dcterms:created>
  <dcterms:modified xsi:type="dcterms:W3CDTF">2020-08-27T13:57:15Z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